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Arial Narrow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rialNarrow-bold.fntdata"/><Relationship Id="rId23" Type="http://schemas.openxmlformats.org/officeDocument/2006/relationships/font" Target="fonts/ArialNarr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boldItalic.fntdata"/><Relationship Id="rId25" Type="http://schemas.openxmlformats.org/officeDocument/2006/relationships/font" Target="fonts/ArialNarrow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Refrigerator with a halo; alphabetical</a:t>
            </a: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www.seleniumhq.org/" TargetMode="External"/><Relationship Id="rId10" Type="http://schemas.openxmlformats.org/officeDocument/2006/relationships/hyperlink" Target="https://wiki.jenkins-ci.org/download/attachments/2916393/logo-title.png?version=1&amp;modificationDate=1302753947000" TargetMode="External"/><Relationship Id="rId13" Type="http://schemas.openxmlformats.org/officeDocument/2006/relationships/hyperlink" Target="https://envatrace.com/wp-content/uploads/2015/04/20_cft_top_mount_stainless.jpg" TargetMode="External"/><Relationship Id="rId12" Type="http://schemas.openxmlformats.org/officeDocument/2006/relationships/hyperlink" Target="https://www.atlassian.com/docroot/wac/resources/wac/img/social-icons/jira_logo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.ytimg.com/vi/NeULhhnui1Y/maxresdefault.jpg" TargetMode="External"/><Relationship Id="rId4" Type="http://schemas.openxmlformats.org/officeDocument/2006/relationships/hyperlink" Target="http://www.10stunninghomes.com/wp-content/uploads/Samsung-Family-Hub-Smart-Fridge-CES-2016-3.jpg" TargetMode="External"/><Relationship Id="rId9" Type="http://schemas.openxmlformats.org/officeDocument/2006/relationships/hyperlink" Target="https://maven.apache.org/" TargetMode="External"/><Relationship Id="rId15" Type="http://schemas.openxmlformats.org/officeDocument/2006/relationships/hyperlink" Target="http://indianapublicmedia.org/amomentofscience/files/2011/08/174_fridge-940x626.jpg" TargetMode="External"/><Relationship Id="rId14" Type="http://schemas.openxmlformats.org/officeDocument/2006/relationships/hyperlink" Target="http://www.polyvore.com/cgi/img-thing?.out=jpg&amp;size=l&amp;tid=399681" TargetMode="External"/><Relationship Id="rId17" Type="http://schemas.openxmlformats.org/officeDocument/2006/relationships/hyperlink" Target="http://ww3.hdnux.com/photos/44/20/22/9503874/3/920x920.jpg" TargetMode="External"/><Relationship Id="rId16" Type="http://schemas.openxmlformats.org/officeDocument/2006/relationships/hyperlink" Target="https://marketingchristianbooks.files.wordpress.com/2011/09/stack-of-books.jpg" TargetMode="External"/><Relationship Id="rId5" Type="http://schemas.openxmlformats.org/officeDocument/2006/relationships/hyperlink" Target="http://a-muse-of-food.com/wordpress/wp-content/uploads/2015/06/foodinfridge.jpg" TargetMode="External"/><Relationship Id="rId6" Type="http://schemas.openxmlformats.org/officeDocument/2006/relationships/hyperlink" Target="http://blog.esker.com/wp-content/uploads/2014/06/agile-methodology-implementation-esker-scrum-sprint11.jpg" TargetMode="External"/><Relationship Id="rId7" Type="http://schemas.openxmlformats.org/officeDocument/2006/relationships/hyperlink" Target="https://torbjornzetterlund.com/git-pushing-your-code-to-two-different-source-code-control-system-using-github-client/" TargetMode="External"/><Relationship Id="rId8" Type="http://schemas.openxmlformats.org/officeDocument/2006/relationships/hyperlink" Target="https://avatars1.githubusercontent.com/u/874086?v=3&amp;s=40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subTitle"/>
          </p:nvPr>
        </p:nvSpPr>
        <p:spPr>
          <a:xfrm>
            <a:off x="8041989" y="1828201"/>
            <a:ext cx="3912973" cy="333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Development Team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Will Foti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Nick Henry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Meghan McEachern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John Owens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Nicole Poirier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Evan Roberts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Furay Unukpo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010" y="1098649"/>
            <a:ext cx="3891977" cy="47955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3286830" y="324928"/>
            <a:ext cx="5618340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Smart Refrigerator Application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507" y="190420"/>
            <a:ext cx="753533" cy="71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233818" y="86665"/>
            <a:ext cx="1120853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Our development team utilized a combination of the Agile and Scrum Processes to iteratively design and develop this application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1365421" y="1359241"/>
            <a:ext cx="9461156" cy="4779475"/>
            <a:chOff x="1365421" y="1359241"/>
            <a:chExt cx="9461156" cy="4779475"/>
          </a:xfrm>
        </p:grpSpPr>
        <p:pic>
          <p:nvPicPr>
            <p:cNvPr id="159" name="Shape 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5421" y="1359241"/>
              <a:ext cx="9461156" cy="477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Shape 160"/>
            <p:cNvSpPr txBox="1"/>
            <p:nvPr/>
          </p:nvSpPr>
          <p:spPr>
            <a:xfrm>
              <a:off x="3301055" y="1692875"/>
              <a:ext cx="5589889" cy="400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259CAE"/>
                  </a:solidFill>
                  <a:latin typeface="Calibri"/>
                  <a:ea typeface="Calibri"/>
                  <a:cs typeface="Calibri"/>
                  <a:sym typeface="Calibri"/>
                </a:rPr>
                <a:t>This Project Consisted of 3 x (2 week) Sprints </a:t>
              </a: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10078739" y="4451828"/>
              <a:ext cx="745782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rgbClr val="259CAE"/>
                  </a:solidFill>
                  <a:latin typeface="Calibri"/>
                  <a:ea typeface="Calibri"/>
                  <a:cs typeface="Calibri"/>
                  <a:sym typeface="Calibri"/>
                </a:rPr>
                <a:t>Finish </a:t>
              </a: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1377779" y="4451828"/>
              <a:ext cx="745782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rgbClr val="259CAE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Start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33818" y="86665"/>
            <a:ext cx="1120853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Our team used CSRA’s AppWrx Framework and associated development tools to create a web based application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602280" y="1266017"/>
            <a:ext cx="300768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Developer Management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375044" y="4067583"/>
            <a:ext cx="542296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Code Build And Configuration Management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6749104" y="1266017"/>
            <a:ext cx="271944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Testing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636" y="1910774"/>
            <a:ext cx="1383152" cy="138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006" y="1909884"/>
            <a:ext cx="1383152" cy="14064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6977225" y="3316335"/>
            <a:ext cx="636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Junit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6309" y="4667748"/>
            <a:ext cx="3322097" cy="11436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3070076" y="332010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Git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137" y="4667750"/>
            <a:ext cx="3215579" cy="114362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02054" y="1910774"/>
            <a:ext cx="1607789" cy="13831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8492027" y="3319187"/>
            <a:ext cx="10278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Selenium</a:t>
            </a:r>
          </a:p>
        </p:txBody>
      </p:sp>
      <p:sp>
        <p:nvSpPr>
          <p:cNvPr id="179" name="Shape 179"/>
          <p:cNvSpPr/>
          <p:nvPr/>
        </p:nvSpPr>
        <p:spPr>
          <a:xfrm>
            <a:off x="3835980" y="5880596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Maven</a:t>
            </a:r>
          </a:p>
        </p:txBody>
      </p:sp>
      <p:sp>
        <p:nvSpPr>
          <p:cNvPr id="180" name="Shape 180"/>
          <p:cNvSpPr/>
          <p:nvPr/>
        </p:nvSpPr>
        <p:spPr>
          <a:xfrm>
            <a:off x="7529796" y="5880596"/>
            <a:ext cx="891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Jenkins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3026" y="1907948"/>
            <a:ext cx="1373917" cy="138597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4638630" y="3322628"/>
            <a:ext cx="522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Jira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233818" y="86665"/>
            <a:ext cx="11208538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Application Key Feature List</a:t>
            </a:r>
          </a:p>
        </p:txBody>
      </p:sp>
      <p:sp>
        <p:nvSpPr>
          <p:cNvPr id="188" name="Shape 188"/>
          <p:cNvSpPr/>
          <p:nvPr/>
        </p:nvSpPr>
        <p:spPr>
          <a:xfrm>
            <a:off x="1622855" y="3750696"/>
            <a:ext cx="3793526" cy="294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Inventory Management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Allow users to keep track of food in their refrigerator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After food is purchased, move items from shopping list to inventory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buNone/>
            </a:pPr>
            <a:r>
              <a:t/>
            </a:r>
            <a:endParaRPr b="1" i="0" sz="2400" u="sng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423453" y="970233"/>
            <a:ext cx="4689385" cy="2851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Shopping List Management</a:t>
            </a:r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Allow users to create and have access to food they wish to purchase</a:t>
            </a:r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Automatically add items in the refrigerator to the shopping list when they get low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buNone/>
            </a:pPr>
            <a:r>
              <a:t/>
            </a:r>
            <a:endParaRPr b="1" i="0" sz="2000" u="sng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423453" y="3750696"/>
            <a:ext cx="4489623" cy="2537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US" sz="2400" u="sng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Recipe Suggestions</a:t>
            </a:r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Suggest recipes based on items currently in the refrigerator</a:t>
            </a:r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Provide YouTube videos to assist with cooking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buNone/>
            </a:pPr>
            <a:r>
              <a:t/>
            </a:r>
            <a:endParaRPr b="1" i="0" sz="2400" u="sng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1622855" y="970233"/>
            <a:ext cx="3793526" cy="234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sng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High Level                   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latform independent  and tablet friendly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Support multiple users</a:t>
            </a: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buNone/>
            </a:pPr>
            <a:r>
              <a:t/>
            </a:r>
            <a:endParaRPr b="1" i="0" sz="2400" u="sng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233818" y="86665"/>
            <a:ext cx="1120853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Scenario 1) A day in the life of Max and Jane when wondering what’s in their fridge 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583" y="1535042"/>
            <a:ext cx="6821690" cy="410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4822" y="1361434"/>
            <a:ext cx="8462357" cy="49396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/>
          <p:nvPr/>
        </p:nvSpPr>
        <p:spPr>
          <a:xfrm>
            <a:off x="3610160" y="960692"/>
            <a:ext cx="500182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Poor Max has to search through his entire fridge</a:t>
            </a:r>
          </a:p>
        </p:txBody>
      </p:sp>
      <p:sp>
        <p:nvSpPr>
          <p:cNvPr id="200" name="Shape 200"/>
          <p:cNvSpPr/>
          <p:nvPr/>
        </p:nvSpPr>
        <p:spPr>
          <a:xfrm>
            <a:off x="5670419" y="3264525"/>
            <a:ext cx="7680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OR</a:t>
            </a:r>
          </a:p>
        </p:txBody>
      </p:sp>
      <p:sp>
        <p:nvSpPr>
          <p:cNvPr id="201" name="Shape 201"/>
          <p:cNvSpPr/>
          <p:nvPr/>
        </p:nvSpPr>
        <p:spPr>
          <a:xfrm>
            <a:off x="2988653" y="960061"/>
            <a:ext cx="6766560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Max can open his phone and check his items, which are organized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/>
        </p:nvSpPr>
        <p:spPr>
          <a:xfrm>
            <a:off x="233818" y="86665"/>
            <a:ext cx="11208538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Scenario 2) Max and Jane are going to the store to buy things they need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572" y="1727633"/>
            <a:ext cx="5704440" cy="379891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7083146" y="2593563"/>
            <a:ext cx="4742298" cy="200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Hassles</a:t>
            </a:r>
          </a:p>
          <a:p>
            <a:pPr indent="-285750" lvl="0" marL="285750" marR="0" rtl="0" algn="l">
              <a:spcBef>
                <a:spcPts val="2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Figure out new things they want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items that were expired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Identify the items that are running low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Remember to bring the physical list to the store</a:t>
            </a:r>
          </a:p>
        </p:txBody>
      </p:sp>
      <p:sp>
        <p:nvSpPr>
          <p:cNvPr id="209" name="Shape 209"/>
          <p:cNvSpPr/>
          <p:nvPr/>
        </p:nvSpPr>
        <p:spPr>
          <a:xfrm>
            <a:off x="6121005" y="3303923"/>
            <a:ext cx="7680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OR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567" y="1727633"/>
            <a:ext cx="6848108" cy="46897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7328342" y="2593563"/>
            <a:ext cx="4742298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Worries</a:t>
            </a:r>
          </a:p>
          <a:p>
            <a:pPr indent="-342900" lvl="0" marL="342900" marR="0" rtl="0" algn="l">
              <a:spcBef>
                <a:spcPts val="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Automatically adds items when they get low </a:t>
            </a:r>
          </a:p>
          <a:p>
            <a:pPr indent="-342900" lvl="0" marL="342900" marR="0" rtl="0" algn="l">
              <a:spcBef>
                <a:spcPts val="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easily add new things on the fly</a:t>
            </a:r>
          </a:p>
          <a:p>
            <a:pPr indent="-342900" lvl="0" marL="342900" marR="0" rtl="0" algn="l">
              <a:spcBef>
                <a:spcPts val="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Accessible on your phone</a:t>
            </a:r>
          </a:p>
          <a:p>
            <a:pPr indent="-342900" lvl="0" marL="342900" marR="0" rtl="0" algn="l">
              <a:spcBef>
                <a:spcPts val="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Seamlessly adds items back into inventory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233818" y="86665"/>
            <a:ext cx="11208538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Scenario 3) Max and Jane are making a dish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24" y="820420"/>
            <a:ext cx="9853353" cy="54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964" y="1191605"/>
            <a:ext cx="5537989" cy="469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0080" y="1916083"/>
            <a:ext cx="5873672" cy="302583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5670419" y="3264525"/>
            <a:ext cx="7680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OR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8228" y="1430982"/>
            <a:ext cx="2766769" cy="411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0230" y="1425501"/>
            <a:ext cx="4808205" cy="41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05189" y="922417"/>
            <a:ext cx="11181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Our couple has to hunt down recipes inside of books or go to the computer and find a website that may not be trustworthy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8285" y="6138717"/>
            <a:ext cx="753533" cy="71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233818" y="12523"/>
            <a:ext cx="11958181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Our team has created the next generation of smart refrigerator capable of managing your food and we look forward to making your life better where it counts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826" y="1102387"/>
            <a:ext cx="9502346" cy="46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0" y="2904005"/>
            <a:ext cx="1219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Demonstration and Questions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233818" y="24880"/>
            <a:ext cx="11958181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Images 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2843" y="659199"/>
            <a:ext cx="11695599" cy="4801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3"/>
              </a:rPr>
              <a:t>https://i.ytimg.com/vi/NeULhhnui1Y/maxresdefault.jpg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4"/>
              </a:rPr>
              <a:t>http://www.10stunninghomes.com/wp-content/uploads/Samsung-Family-Hub-Smart-Fridge-CES-2016-3.jpg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http://a-muse-of-food.com/wordpress/wp-content/uploads/2015/06/foodinfridge.jpg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6"/>
              </a:rPr>
              <a:t>http://blog.esker.com/wp-content/uploads/2014/06/agile-methodology-implementation-esker-scrum-sprint11.jpg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7"/>
              </a:rPr>
              <a:t>https://torbjornzetterlund.com/git-pushing-your-code-to-two-different-source-code-control-system-using-github-client/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8"/>
              </a:rPr>
              <a:t>https://avatars1.githubusercontent.com/u/874086?v=3&amp;s=400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9"/>
              </a:rPr>
              <a:t>https://maven.apache.org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0"/>
              </a:rPr>
              <a:t>https://wiki.jenkins-ci.org/download/attachments/2916393/logo-title.png?version=1&amp;modificationDate=1302753947000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1"/>
              </a:rPr>
              <a:t>http://www.seleniumhq.org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2"/>
              </a:rPr>
              <a:t>https://www.atlassian.com/docroot/wac/resources/wac/img/social-icons/jira_logo.jpg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3"/>
              </a:rPr>
              <a:t>https://envatrace.com/wp-content/uploads/2015/04/20_cft_top_mount_stainless.jpg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4"/>
              </a:rPr>
              <a:t>http://www.polyvore.com/cgi/img-thing?.out=jpg&amp;size=l&amp;tid=399681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5"/>
              </a:rPr>
              <a:t>http://indianapublicmedia.org/amomentofscience/files/2011/08/174_fridge-940x626.jpg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6"/>
              </a:rPr>
              <a:t>https://marketingchristianbooks.files.wordpress.com/2011/09/stack-of-books.jpg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1" lang="en-US" sz="18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17"/>
              </a:rPr>
              <a:t>http://ww3.hdnux.com/photos/44/20/22/9503874/3/920x920.jpg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233818" y="45776"/>
            <a:ext cx="11958181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Today, you will see what inspired this application, how our group developed it,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and how the product functions in everyday life</a:t>
            </a:r>
          </a:p>
        </p:txBody>
      </p:sp>
      <p:sp>
        <p:nvSpPr>
          <p:cNvPr id="97" name="Shape 97"/>
          <p:cNvSpPr/>
          <p:nvPr/>
        </p:nvSpPr>
        <p:spPr>
          <a:xfrm>
            <a:off x="1396537" y="3640226"/>
            <a:ext cx="469169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 Inspiration</a:t>
            </a:r>
          </a:p>
        </p:txBody>
      </p:sp>
      <p:sp>
        <p:nvSpPr>
          <p:cNvPr id="98" name="Shape 98"/>
          <p:cNvSpPr/>
          <p:nvPr/>
        </p:nvSpPr>
        <p:spPr>
          <a:xfrm>
            <a:off x="6816435" y="3619621"/>
            <a:ext cx="469169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Development Process</a:t>
            </a:r>
          </a:p>
        </p:txBody>
      </p:sp>
      <p:sp>
        <p:nvSpPr>
          <p:cNvPr id="99" name="Shape 99"/>
          <p:cNvSpPr/>
          <p:nvPr/>
        </p:nvSpPr>
        <p:spPr>
          <a:xfrm>
            <a:off x="4606414" y="6306710"/>
            <a:ext cx="405452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Features List and Scenario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537" y="1005054"/>
            <a:ext cx="4691696" cy="25979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Shape 101"/>
          <p:cNvGrpSpPr/>
          <p:nvPr/>
        </p:nvGrpSpPr>
        <p:grpSpPr>
          <a:xfrm>
            <a:off x="6816435" y="1005054"/>
            <a:ext cx="4691695" cy="2597941"/>
            <a:chOff x="1365421" y="1359241"/>
            <a:chExt cx="9461156" cy="4779475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65421" y="1359241"/>
              <a:ext cx="9461156" cy="477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4626471" y="1483062"/>
              <a:ext cx="3562275" cy="6878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259CAE"/>
                  </a:solidFill>
                  <a:latin typeface="Calibri"/>
                  <a:ea typeface="Calibri"/>
                  <a:cs typeface="Calibri"/>
                  <a:sym typeface="Calibri"/>
                </a:rPr>
                <a:t>Project Sprints </a:t>
              </a:r>
            </a:p>
          </p:txBody>
        </p:sp>
      </p:grpSp>
      <p:pic>
        <p:nvPicPr>
          <p:cNvPr id="104" name="Shape 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6414" y="4149951"/>
            <a:ext cx="4054521" cy="218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826" y="1386598"/>
            <a:ext cx="9502346" cy="465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0" y="67871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 Inspiration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233817" y="99022"/>
            <a:ext cx="11097327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The world is in need of more information and is demanding greater connections with our devices referred to as the Internet of Things (IoT) 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826" y="1386598"/>
            <a:ext cx="9502346" cy="46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233817" y="99022"/>
            <a:ext cx="11958181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 simple device, which houses a significant dollar value of food, is the refrigerator. Until recently, it has been an unmanaged appliance within the home 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4325" y="1421028"/>
            <a:ext cx="4503349" cy="45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33818" y="99022"/>
            <a:ext cx="10986115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 key piece of information that is not currently being efficiently monitored is the use of food within your refrigerator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357" y="1453150"/>
            <a:ext cx="9119286" cy="46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600" y="1556954"/>
            <a:ext cx="9110798" cy="4663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33818" y="86665"/>
            <a:ext cx="1148038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Current smart refrigerator solutions take images of the inside of the refrigerator to track inventory. Images are great for the user, but not for managing the basic components, your food.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7867507" y="2030975"/>
            <a:ext cx="2854435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When does my food expire?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Food calories?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Do I have enough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food to make lasagna?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How fresh is my milk?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1643822" y="2030974"/>
            <a:ext cx="2814488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Am I running out of eggs?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What is there to snack on?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Caution: Spoiled food!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D12028"/>
                </a:solidFill>
                <a:latin typeface="Calibri"/>
                <a:ea typeface="Calibri"/>
                <a:cs typeface="Calibri"/>
                <a:sym typeface="Calibri"/>
              </a:rPr>
              <a:t>What vegetables do I have?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D120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1865352" y="3328630"/>
            <a:ext cx="846129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Our goal is to take this device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6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 to the next 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0" y="642714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Development Process</a:t>
            </a:r>
          </a:p>
        </p:txBody>
      </p:sp>
      <p:grpSp>
        <p:nvGrpSpPr>
          <p:cNvPr id="148" name="Shape 148"/>
          <p:cNvGrpSpPr/>
          <p:nvPr/>
        </p:nvGrpSpPr>
        <p:grpSpPr>
          <a:xfrm>
            <a:off x="1365421" y="1359241"/>
            <a:ext cx="9461156" cy="4779475"/>
            <a:chOff x="1365421" y="1359241"/>
            <a:chExt cx="9461156" cy="4779475"/>
          </a:xfrm>
        </p:grpSpPr>
        <p:pic>
          <p:nvPicPr>
            <p:cNvPr id="149" name="Shape 1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5421" y="1359241"/>
              <a:ext cx="9461156" cy="477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Shape 150"/>
            <p:cNvSpPr txBox="1"/>
            <p:nvPr/>
          </p:nvSpPr>
          <p:spPr>
            <a:xfrm>
              <a:off x="3301055" y="1692875"/>
              <a:ext cx="5589889" cy="4001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259CAE"/>
                  </a:solidFill>
                  <a:latin typeface="Calibri"/>
                  <a:ea typeface="Calibri"/>
                  <a:cs typeface="Calibri"/>
                  <a:sym typeface="Calibri"/>
                </a:rPr>
                <a:t>This Project Consisted of 3 x (2 week) Sprints 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10078739" y="4451828"/>
              <a:ext cx="745782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rgbClr val="259CAE"/>
                  </a:solidFill>
                  <a:latin typeface="Calibri"/>
                  <a:ea typeface="Calibri"/>
                  <a:cs typeface="Calibri"/>
                  <a:sym typeface="Calibri"/>
                </a:rPr>
                <a:t>Finish </a:t>
              </a: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x="1377779" y="4451828"/>
              <a:ext cx="745782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-US" sz="1800">
                  <a:solidFill>
                    <a:srgbClr val="259CAE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Start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